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8" r:id="rId4"/>
    <p:sldId id="297" r:id="rId5"/>
    <p:sldId id="317" r:id="rId6"/>
    <p:sldId id="299" r:id="rId7"/>
    <p:sldId id="290" r:id="rId8"/>
    <p:sldId id="319" r:id="rId9"/>
    <p:sldId id="339" r:id="rId10"/>
    <p:sldId id="321" r:id="rId11"/>
    <p:sldId id="322" r:id="rId12"/>
    <p:sldId id="325" r:id="rId13"/>
    <p:sldId id="293" r:id="rId14"/>
    <p:sldId id="312" r:id="rId15"/>
    <p:sldId id="328" r:id="rId16"/>
    <p:sldId id="330" r:id="rId17"/>
    <p:sldId id="291" r:id="rId18"/>
    <p:sldId id="298" r:id="rId19"/>
    <p:sldId id="329" r:id="rId20"/>
    <p:sldId id="338" r:id="rId21"/>
    <p:sldId id="341" r:id="rId22"/>
    <p:sldId id="295" r:id="rId23"/>
    <p:sldId id="331" r:id="rId24"/>
    <p:sldId id="332" r:id="rId25"/>
    <p:sldId id="271" r:id="rId26"/>
    <p:sldId id="274" r:id="rId27"/>
    <p:sldId id="310" r:id="rId28"/>
    <p:sldId id="289" r:id="rId29"/>
    <p:sldId id="277" r:id="rId30"/>
    <p:sldId id="304" r:id="rId31"/>
    <p:sldId id="269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E0DA-8411-4614-82F6-C938DDE00244}" type="datetimeFigureOut">
              <a:rPr lang="en-IN" smtClean="0"/>
              <a:pPr/>
              <a:t>10/18/2014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7604-D96A-4CB1-B659-6297EF786B6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E0DA-8411-4614-82F6-C938DDE00244}" type="datetimeFigureOut">
              <a:rPr lang="en-IN" smtClean="0"/>
              <a:pPr/>
              <a:t>10/18/2014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7604-D96A-4CB1-B659-6297EF786B6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E0DA-8411-4614-82F6-C938DDE00244}" type="datetimeFigureOut">
              <a:rPr lang="en-IN" smtClean="0"/>
              <a:pPr/>
              <a:t>10/18/2014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7604-D96A-4CB1-B659-6297EF786B6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E0DA-8411-4614-82F6-C938DDE00244}" type="datetimeFigureOut">
              <a:rPr lang="en-IN" smtClean="0"/>
              <a:pPr/>
              <a:t>10/18/2014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7604-D96A-4CB1-B659-6297EF786B6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E0DA-8411-4614-82F6-C938DDE00244}" type="datetimeFigureOut">
              <a:rPr lang="en-IN" smtClean="0"/>
              <a:pPr/>
              <a:t>10/18/2014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7604-D96A-4CB1-B659-6297EF786B6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E0DA-8411-4614-82F6-C938DDE00244}" type="datetimeFigureOut">
              <a:rPr lang="en-IN" smtClean="0"/>
              <a:pPr/>
              <a:t>10/18/2014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7604-D96A-4CB1-B659-6297EF786B6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E0DA-8411-4614-82F6-C938DDE00244}" type="datetimeFigureOut">
              <a:rPr lang="en-IN" smtClean="0"/>
              <a:pPr/>
              <a:t>10/18/2014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7604-D96A-4CB1-B659-6297EF786B6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E0DA-8411-4614-82F6-C938DDE00244}" type="datetimeFigureOut">
              <a:rPr lang="en-IN" smtClean="0"/>
              <a:pPr/>
              <a:t>10/18/2014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7604-D96A-4CB1-B659-6297EF786B6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E0DA-8411-4614-82F6-C938DDE00244}" type="datetimeFigureOut">
              <a:rPr lang="en-IN" smtClean="0"/>
              <a:pPr/>
              <a:t>10/18/2014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7604-D96A-4CB1-B659-6297EF786B6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E0DA-8411-4614-82F6-C938DDE00244}" type="datetimeFigureOut">
              <a:rPr lang="en-IN" smtClean="0"/>
              <a:pPr/>
              <a:t>10/18/2014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7604-D96A-4CB1-B659-6297EF786B6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E0DA-8411-4614-82F6-C938DDE00244}" type="datetimeFigureOut">
              <a:rPr lang="en-IN" smtClean="0"/>
              <a:pPr/>
              <a:t>10/18/2014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7604-D96A-4CB1-B659-6297EF786B6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9E0DA-8411-4614-82F6-C938DDE00244}" type="datetimeFigureOut">
              <a:rPr lang="en-IN" smtClean="0"/>
              <a:pPr/>
              <a:t>10/18/2014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A7604-D96A-4CB1-B659-6297EF786B6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Respiratory System</a:t>
            </a:r>
            <a:endParaRPr lang="en-IN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86680" cy="2686072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9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9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 Archna Ghildiyal</a:t>
            </a:r>
          </a:p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Associate Professor</a:t>
            </a:r>
          </a:p>
          <a:p>
            <a:pPr algn="ctr"/>
            <a:r>
              <a:rPr lang="en-US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Department of Physiology</a:t>
            </a:r>
          </a:p>
          <a:p>
            <a:pPr algn="ctr"/>
            <a:r>
              <a:rPr lang="en-US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KGMU</a:t>
            </a:r>
            <a:endParaRPr lang="en-IN" sz="8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Compliance diagram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072362" cy="5072098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Contd</a:t>
            </a:r>
            <a:r>
              <a:rPr lang="en-US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CC3300"/>
              </a:buClr>
              <a:buNone/>
            </a:pP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C3300"/>
              </a:buClr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Two Curves:</a:t>
            </a:r>
          </a:p>
          <a:p>
            <a:pPr lvl="2">
              <a:buClr>
                <a:srgbClr val="CC3300"/>
              </a:buClr>
              <a:buNone/>
            </a:pP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Inspiratory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compliance curve</a:t>
            </a:r>
          </a:p>
          <a:p>
            <a:pPr lvl="2">
              <a:buClr>
                <a:srgbClr val="CC3300"/>
              </a:buClr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Expiratory compliance curve</a:t>
            </a:r>
          </a:p>
          <a:p>
            <a:pPr lvl="2">
              <a:buClr>
                <a:srgbClr val="CC3300"/>
              </a:buClr>
              <a:buNone/>
            </a:pP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CC3300"/>
              </a:buClr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The total </a:t>
            </a:r>
            <a:r>
              <a:rPr lang="en-GB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work of breathing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of the cycle is the area contained in the loop.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7167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Transpleural</a:t>
            </a:r>
            <a:r>
              <a:rPr lang="en-GB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pressures required to expand normal lung = 3x pressure to expand saline filled lung.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332037"/>
            <a:ext cx="5235438" cy="416879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IN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IN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Airway Resistance</a:t>
            </a:r>
            <a:br>
              <a:rPr lang="en-IN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IN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4911741"/>
          </a:xfrm>
        </p:spPr>
        <p:txBody>
          <a:bodyPr>
            <a:normAutofit fontScale="92500" lnSpcReduction="10000"/>
          </a:bodyPr>
          <a:lstStyle/>
          <a:p>
            <a:endParaRPr lang="en-IN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N" sz="3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Walls of airways </a:t>
            </a:r>
            <a:r>
              <a:rPr lang="en-IN" sz="3900" dirty="0" smtClean="0">
                <a:latin typeface="Arial" pitchFamily="34" charset="0"/>
                <a:cs typeface="Arial" pitchFamily="34" charset="0"/>
              </a:rPr>
              <a:t>offer some resistance to normal airflow in and out of lungs</a:t>
            </a:r>
          </a:p>
          <a:p>
            <a:endParaRPr lang="en-IN" sz="3900" dirty="0" smtClean="0">
              <a:latin typeface="Arial" pitchFamily="34" charset="0"/>
              <a:cs typeface="Arial" pitchFamily="34" charset="0"/>
            </a:endParaRPr>
          </a:p>
          <a:p>
            <a:r>
              <a:rPr lang="en-IN" sz="3900" dirty="0" smtClean="0">
                <a:latin typeface="Arial" pitchFamily="34" charset="0"/>
                <a:cs typeface="Arial" pitchFamily="34" charset="0"/>
              </a:rPr>
              <a:t>Degree of contraction or relaxation of </a:t>
            </a:r>
            <a:r>
              <a:rPr lang="en-IN" sz="3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smooth muscle </a:t>
            </a:r>
            <a:r>
              <a:rPr lang="en-IN" sz="3900" dirty="0" smtClean="0">
                <a:latin typeface="Arial" pitchFamily="34" charset="0"/>
                <a:cs typeface="Arial" pitchFamily="34" charset="0"/>
              </a:rPr>
              <a:t>of airway-regulates airway diameter and resistance</a:t>
            </a:r>
          </a:p>
          <a:p>
            <a:pPr>
              <a:buNone/>
            </a:pPr>
            <a:r>
              <a:rPr lang="en-IN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IN" sz="3600" dirty="0" smtClean="0">
                <a:latin typeface="Arial" pitchFamily="34" charset="0"/>
                <a:cs typeface="Arial" pitchFamily="34" charset="0"/>
              </a:rPr>
            </a:br>
            <a:endParaRPr lang="en-IN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lide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Contd</a:t>
            </a:r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Resistance to flow in the airway normally is very </a:t>
            </a:r>
            <a:r>
              <a:rPr lang="en-GB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Primary determinant of airway resistance is the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radius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of the conducting airway</a:t>
            </a:r>
          </a:p>
          <a:p>
            <a:r>
              <a:rPr lang="en-GB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Parasympathetic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stimulation causes </a:t>
            </a: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bronchoconstriction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vagus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-Ach)</a:t>
            </a:r>
            <a:br>
              <a:rPr lang="en-GB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IN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Sympathetic stimulation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Causes</a:t>
            </a:r>
            <a:r>
              <a:rPr lang="en-GB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Bronchodilatation</a:t>
            </a:r>
            <a:endParaRPr lang="en-GB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Direct via nerves-relatively weak effect</a:t>
            </a:r>
            <a:endParaRPr lang="en-GB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 Adrenal medulla hormone-mainly</a:t>
            </a:r>
          </a:p>
          <a:p>
            <a:pPr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GB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epinephrine via </a:t>
            </a:r>
            <a:r>
              <a:rPr lang="el-G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adrenergic</a:t>
            </a:r>
          </a:p>
          <a:p>
            <a:pPr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   receptors</a:t>
            </a:r>
            <a:endParaRPr lang="en-IN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IN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IN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Surface Tension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en-IN" sz="3600" dirty="0" smtClean="0">
                <a:latin typeface="Arial" pitchFamily="34" charset="0"/>
                <a:cs typeface="Arial" pitchFamily="34" charset="0"/>
              </a:rPr>
              <a:t>Causes alveoli to assume the smallest possible </a:t>
            </a: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diameter</a:t>
            </a:r>
          </a:p>
          <a:p>
            <a:r>
              <a:rPr lang="en-IN" sz="3600" dirty="0" smtClean="0">
                <a:latin typeface="Arial" pitchFamily="34" charset="0"/>
                <a:cs typeface="Arial" pitchFamily="34" charset="0"/>
              </a:rPr>
              <a:t>Accounts for </a:t>
            </a: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2/3 of lung elastic recoil</a:t>
            </a:r>
            <a:r>
              <a:rPr lang="en-IN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IN" sz="3600" dirty="0" smtClean="0">
                <a:latin typeface="Arial" pitchFamily="34" charset="0"/>
                <a:cs typeface="Arial" pitchFamily="34" charset="0"/>
                <a:sym typeface="Wingdings"/>
              </a:rPr>
              <a:t></a:t>
            </a:r>
            <a:r>
              <a:rPr lang="en-IN" sz="3600" dirty="0" smtClean="0">
                <a:latin typeface="Arial" pitchFamily="34" charset="0"/>
                <a:cs typeface="Arial" pitchFamily="34" charset="0"/>
              </a:rPr>
              <a:t> size of alveoli during expiration</a:t>
            </a:r>
          </a:p>
          <a:p>
            <a:r>
              <a:rPr lang="en-IN" sz="3600" dirty="0" smtClean="0">
                <a:latin typeface="Arial" pitchFamily="34" charset="0"/>
                <a:cs typeface="Arial" pitchFamily="34" charset="0"/>
              </a:rPr>
              <a:t>Must overcome to expand the lungs during each inspiration (Compliance/Elastic </a:t>
            </a: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work of breathing)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003399"/>
                </a:solidFill>
              </a:rPr>
              <a:t/>
            </a:r>
            <a:br>
              <a:rPr lang="en-GB" b="1" u="sng" dirty="0" smtClean="0">
                <a:solidFill>
                  <a:srgbClr val="003399"/>
                </a:solidFill>
              </a:rPr>
            </a:br>
            <a:r>
              <a:rPr lang="en-GB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Surfactant Reduces the Alveolar Surface Tension </a:t>
            </a:r>
            <a:r>
              <a:rPr lang="en-GB" b="1" dirty="0" smtClean="0">
                <a:solidFill>
                  <a:srgbClr val="003399"/>
                </a:solidFill>
              </a:rPr>
              <a:t/>
            </a:r>
            <a:br>
              <a:rPr lang="en-GB" b="1" dirty="0" smtClean="0">
                <a:solidFill>
                  <a:srgbClr val="003399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168905"/>
          </a:xfrm>
        </p:spPr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  <a:buNone/>
            </a:pPr>
            <a:r>
              <a:rPr lang="en-GB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LaPlace’s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Law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Assume  alveoli as spherical bubbles, then:</a:t>
            </a:r>
          </a:p>
          <a:p>
            <a:pPr algn="ctr" eaLnBrk="0" hangingPunct="0">
              <a:spcBef>
                <a:spcPct val="50000"/>
              </a:spcBef>
            </a:pPr>
            <a:endParaRPr lang="en-GB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 = Collapsing pressure (Directed Inward)</a:t>
            </a:r>
          </a:p>
          <a:p>
            <a:pPr eaLnBrk="0" hangingPunc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 = Surface Tension</a:t>
            </a:r>
          </a:p>
          <a:p>
            <a:pPr eaLnBrk="0" hangingPunc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r = Radius of the bubble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b="1" dirty="0" smtClean="0">
              <a:solidFill>
                <a:srgbClr val="003399"/>
              </a:solidFill>
            </a:endParaRPr>
          </a:p>
          <a:p>
            <a:endParaRPr lang="en-IN" dirty="0"/>
          </a:p>
        </p:txBody>
      </p:sp>
      <p:graphicFrame>
        <p:nvGraphicFramePr>
          <p:cNvPr id="4" name="Object 94"/>
          <p:cNvGraphicFramePr>
            <a:graphicFrameLocks noChangeAspect="1"/>
          </p:cNvGraphicFramePr>
          <p:nvPr/>
        </p:nvGraphicFramePr>
        <p:xfrm>
          <a:off x="3214678" y="3357562"/>
          <a:ext cx="1643074" cy="1062028"/>
        </p:xfrm>
        <a:graphic>
          <a:graphicData uri="http://schemas.openxmlformats.org/presentationml/2006/ole">
            <p:oleObj spid="_x0000_s1026" name="Equation" r:id="rId3" imgW="49500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Surfactant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Complex mixture of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Phospholipids,Proteins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&amp; Ions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Main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phospholipid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Dipalmitoylphosphatidylcholine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(DPPC)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Produced by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 II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alveolar epithelial cells</a:t>
            </a:r>
          </a:p>
          <a:p>
            <a:r>
              <a:rPr lang="en-IN" sz="3600" dirty="0" smtClean="0">
                <a:latin typeface="Arial" pitchFamily="34" charset="0"/>
                <a:cs typeface="Arial" pitchFamily="34" charset="0"/>
              </a:rPr>
              <a:t>Lipids form a monolayer at the </a:t>
            </a:r>
          </a:p>
          <a:p>
            <a:pPr>
              <a:buNone/>
            </a:pPr>
            <a:r>
              <a:rPr lang="en-IN" sz="3600" dirty="0" smtClean="0">
                <a:latin typeface="Arial" pitchFamily="34" charset="0"/>
                <a:cs typeface="Arial" pitchFamily="34" charset="0"/>
              </a:rPr>
              <a:t>    air-water interface</a:t>
            </a:r>
          </a:p>
          <a:p>
            <a:endParaRPr lang="en-IN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LECTURE :4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Contents: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Stability of lungs &amp; alveoli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Compliance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Resistance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Surface tension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Surfactant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Work of breathing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r>
              <a:rPr lang="en-IN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Protein Components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latin typeface="Arial" pitchFamily="34" charset="0"/>
                <a:cs typeface="Arial" pitchFamily="34" charset="0"/>
              </a:rPr>
              <a:t> Hydrophilic (SP-A and SP-D)</a:t>
            </a:r>
          </a:p>
          <a:p>
            <a:pPr>
              <a:buNone/>
            </a:pPr>
            <a:r>
              <a:rPr lang="en-IN" sz="36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Immune</a:t>
            </a:r>
            <a:r>
              <a:rPr lang="en-IN" sz="3600" dirty="0" smtClean="0">
                <a:latin typeface="Arial" pitchFamily="34" charset="0"/>
                <a:cs typeface="Arial" pitchFamily="34" charset="0"/>
              </a:rPr>
              <a:t> functions(</a:t>
            </a:r>
            <a:r>
              <a:rPr lang="en-IN" sz="3600" dirty="0" err="1" smtClean="0">
                <a:latin typeface="Arial" pitchFamily="34" charset="0"/>
                <a:cs typeface="Arial" pitchFamily="34" charset="0"/>
              </a:rPr>
              <a:t>Opsonization</a:t>
            </a:r>
            <a:r>
              <a:rPr lang="en-IN" sz="3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IN" sz="36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Transport</a:t>
            </a:r>
            <a:r>
              <a:rPr lang="en-IN" sz="3600" dirty="0" smtClean="0">
                <a:latin typeface="Arial" pitchFamily="34" charset="0"/>
                <a:cs typeface="Arial" pitchFamily="34" charset="0"/>
              </a:rPr>
              <a:t> to alveolar surface</a:t>
            </a:r>
          </a:p>
          <a:p>
            <a:r>
              <a:rPr lang="en-IN" sz="3600" dirty="0" smtClean="0">
                <a:latin typeface="Arial" pitchFamily="34" charset="0"/>
                <a:cs typeface="Arial" pitchFamily="34" charset="0"/>
              </a:rPr>
              <a:t>Hydrophobic (SP-B and SP-C)</a:t>
            </a:r>
          </a:p>
          <a:p>
            <a:pPr>
              <a:buNone/>
            </a:pPr>
            <a:r>
              <a:rPr lang="en-IN" sz="36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Monolayer</a:t>
            </a:r>
            <a:r>
              <a:rPr lang="en-IN" sz="3600" dirty="0" smtClean="0">
                <a:latin typeface="Arial" pitchFamily="34" charset="0"/>
                <a:cs typeface="Arial" pitchFamily="34" charset="0"/>
              </a:rPr>
              <a:t> adsorption and</a:t>
            </a:r>
          </a:p>
          <a:p>
            <a:pPr>
              <a:buNone/>
            </a:pPr>
            <a:r>
              <a:rPr lang="en-IN" sz="36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fluidity</a:t>
            </a:r>
            <a:endParaRPr lang="en-IN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Formation and secretion of Surfactant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N-Nucleus</a:t>
            </a:r>
          </a:p>
          <a:p>
            <a:r>
              <a:rPr lang="en-US" dirty="0" smtClean="0"/>
              <a:t>SF-Surfactant</a:t>
            </a:r>
          </a:p>
          <a:p>
            <a:r>
              <a:rPr lang="en-US" dirty="0" smtClean="0"/>
              <a:t>CM-</a:t>
            </a:r>
            <a:r>
              <a:rPr lang="en-IN" dirty="0" smtClean="0"/>
              <a:t>composite body.</a:t>
            </a:r>
          </a:p>
          <a:p>
            <a:r>
              <a:rPr lang="en-US" dirty="0" smtClean="0"/>
              <a:t>LB-</a:t>
            </a:r>
            <a:r>
              <a:rPr lang="en-IN" dirty="0" smtClean="0"/>
              <a:t>lamellar bodies</a:t>
            </a:r>
            <a:endParaRPr lang="en-US" dirty="0" smtClean="0"/>
          </a:p>
          <a:p>
            <a:r>
              <a:rPr lang="en-US" dirty="0" smtClean="0"/>
              <a:t>TM-</a:t>
            </a:r>
            <a:r>
              <a:rPr lang="en-IN" dirty="0" smtClean="0"/>
              <a:t>Tubular myelin</a:t>
            </a:r>
            <a:endParaRPr lang="en-IN" dirty="0"/>
          </a:p>
        </p:txBody>
      </p:sp>
      <p:pic>
        <p:nvPicPr>
          <p:cNvPr id="5" name="Picture 2" descr="http://php.med.unsw.edu.au/medwiki/images/thumb/3/36/Surfactant_secretion.jpg/290px-Surfactant_secret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731" y="1500174"/>
            <a:ext cx="449121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RDS(Respiratory Distress Syndrome)</a:t>
            </a:r>
            <a:b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IN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smtClean="0">
                <a:latin typeface="Arial" pitchFamily="34" charset="0"/>
                <a:cs typeface="Arial" pitchFamily="34" charset="0"/>
              </a:rPr>
              <a:t>Acute disease of newborn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100" dirty="0" smtClean="0">
                <a:latin typeface="Arial" pitchFamily="34" charset="0"/>
                <a:cs typeface="Arial" pitchFamily="34" charset="0"/>
                <a:sym typeface="Wingdings"/>
              </a:rPr>
              <a:t>Decreased </a:t>
            </a:r>
            <a:r>
              <a:rPr lang="en-US" sz="4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Surfactant</a:t>
            </a:r>
          </a:p>
          <a:p>
            <a:pPr algn="ctr">
              <a:buNone/>
            </a:pPr>
            <a:r>
              <a:rPr lang="en-IN" sz="4100" dirty="0" smtClean="0">
                <a:latin typeface="Arial" pitchFamily="34" charset="0"/>
                <a:cs typeface="Arial" pitchFamily="34" charset="0"/>
                <a:sym typeface="Wingdings"/>
              </a:rPr>
              <a:t> </a:t>
            </a:r>
            <a:endParaRPr lang="en-IN" sz="41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IN" sz="4100" dirty="0" smtClean="0">
                <a:latin typeface="Arial" pitchFamily="34" charset="0"/>
                <a:cs typeface="Arial" pitchFamily="34" charset="0"/>
              </a:rPr>
              <a:t> Greater the </a:t>
            </a:r>
            <a:r>
              <a:rPr lang="en-IN" sz="4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surface tension</a:t>
            </a:r>
          </a:p>
          <a:p>
            <a:pPr algn="ctr">
              <a:buNone/>
            </a:pPr>
            <a:r>
              <a:rPr lang="en-IN" sz="4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4100" dirty="0" smtClean="0">
                <a:latin typeface="Arial" pitchFamily="34" charset="0"/>
                <a:cs typeface="Arial" pitchFamily="34" charset="0"/>
                <a:sym typeface="Wingdings"/>
              </a:rPr>
              <a:t></a:t>
            </a:r>
            <a:endParaRPr lang="en-IN" sz="41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IN" sz="4100" dirty="0" smtClean="0">
                <a:latin typeface="Arial" pitchFamily="34" charset="0"/>
                <a:cs typeface="Arial" pitchFamily="34" charset="0"/>
              </a:rPr>
              <a:t>Harder </a:t>
            </a:r>
            <a:r>
              <a:rPr lang="en-IN" sz="41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IN" sz="4100" dirty="0" smtClean="0">
                <a:latin typeface="Arial" pitchFamily="34" charset="0"/>
                <a:cs typeface="Arial" pitchFamily="34" charset="0"/>
              </a:rPr>
              <a:t>for the </a:t>
            </a:r>
            <a:r>
              <a:rPr lang="en-IN" sz="4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 </a:t>
            </a:r>
            <a:r>
              <a:rPr lang="en-IN" sz="4100" dirty="0" smtClean="0">
                <a:latin typeface="Arial" pitchFamily="34" charset="0"/>
                <a:cs typeface="Arial" pitchFamily="34" charset="0"/>
              </a:rPr>
              <a:t>to get into the blood</a:t>
            </a:r>
          </a:p>
          <a:p>
            <a:pPr algn="ctr">
              <a:buNone/>
            </a:pPr>
            <a:r>
              <a:rPr lang="en-IN" sz="4100" dirty="0" smtClean="0">
                <a:latin typeface="Arial" pitchFamily="34" charset="0"/>
                <a:cs typeface="Arial" pitchFamily="34" charset="0"/>
                <a:sym typeface="Wingdings"/>
              </a:rPr>
              <a:t> </a:t>
            </a:r>
            <a:endParaRPr lang="en-IN" sz="41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IN" sz="4100" dirty="0" smtClean="0">
                <a:latin typeface="Arial" pitchFamily="34" charset="0"/>
                <a:cs typeface="Arial" pitchFamily="34" charset="0"/>
              </a:rPr>
              <a:t>Lower</a:t>
            </a:r>
            <a:r>
              <a:rPr lang="en-IN" sz="4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pulmonary ventilation</a:t>
            </a:r>
            <a:r>
              <a:rPr lang="en-IN" sz="4100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 of Breathing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71536" y="1600200"/>
            <a:ext cx="9715536" cy="5257800"/>
          </a:xfrm>
        </p:spPr>
        <p:txBody>
          <a:bodyPr>
            <a:normAutofit fontScale="92500" lnSpcReduction="10000"/>
          </a:bodyPr>
          <a:lstStyle/>
          <a:p>
            <a:pPr lvl="2">
              <a:buClr>
                <a:srgbClr val="CC3300"/>
              </a:buClr>
            </a:pPr>
            <a:r>
              <a:rPr lang="en-GB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Work of inspiration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3 fractions:</a:t>
            </a:r>
          </a:p>
          <a:p>
            <a:pPr lvl="2">
              <a:buClr>
                <a:srgbClr val="CC3300"/>
              </a:buClr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                             Compliance/elastic work</a:t>
            </a:r>
          </a:p>
          <a:p>
            <a:pPr lvl="2">
              <a:buClr>
                <a:srgbClr val="CC3300"/>
              </a:buClr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                             Tissue resistance work</a:t>
            </a:r>
          </a:p>
          <a:p>
            <a:pPr lvl="2">
              <a:buClr>
                <a:srgbClr val="CC3300"/>
              </a:buClr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                              Airway resistance work</a:t>
            </a:r>
          </a:p>
          <a:p>
            <a:pPr lvl="2">
              <a:buClr>
                <a:srgbClr val="CC3300"/>
              </a:buClr>
            </a:pPr>
            <a:r>
              <a:rPr lang="en-GB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required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for respiration/pulmonary</a:t>
            </a:r>
          </a:p>
          <a:p>
            <a:pPr lvl="2">
              <a:buClr>
                <a:srgbClr val="CC3300"/>
              </a:buClr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                                                    ventilation:</a:t>
            </a:r>
          </a:p>
          <a:p>
            <a:pPr lvl="2">
              <a:buClr>
                <a:srgbClr val="CC3300"/>
              </a:buClr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  -Quiet respiration:3-5% of total energy</a:t>
            </a:r>
          </a:p>
          <a:p>
            <a:pPr lvl="2">
              <a:buClr>
                <a:srgbClr val="CC3300"/>
              </a:buClr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    expanded by the body</a:t>
            </a:r>
          </a:p>
          <a:p>
            <a:pPr lvl="2">
              <a:buClr>
                <a:srgbClr val="CC3300"/>
              </a:buClr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  -Heavy exercise: can </a:t>
            </a:r>
            <a:r>
              <a:rPr lang="en-GB" sz="3600" dirty="0" smtClean="0">
                <a:latin typeface="Arial" pitchFamily="34" charset="0"/>
                <a:cs typeface="Arial" pitchFamily="34" charset="0"/>
                <a:sym typeface="Wingdings"/>
              </a:rPr>
              <a:t>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50 fold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/>
            </a:r>
            <a:br>
              <a:rPr lang="en-US" dirty="0" smtClean="0">
                <a:solidFill>
                  <a:srgbClr val="000066"/>
                </a:solidFill>
              </a:rPr>
            </a:br>
            <a:r>
              <a:rPr lang="en-US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Increased</a:t>
            </a:r>
            <a:r>
              <a:rPr lang="en-US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Work of breathing  </a:t>
            </a:r>
            <a:br>
              <a:rPr lang="en-US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IN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When :</a:t>
            </a:r>
          </a:p>
          <a:p>
            <a:pPr lvl="1">
              <a:lnSpc>
                <a:spcPct val="90000"/>
              </a:lnSpc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3600" dirty="0" smtClean="0">
                <a:latin typeface="Arial" pitchFamily="34" charset="0"/>
                <a:cs typeface="Arial" pitchFamily="34" charset="0"/>
                <a:sym typeface="Wingdings"/>
              </a:rPr>
              <a:t>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Pulmonary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compliance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  <a:sym typeface="Wingdings"/>
              </a:rPr>
              <a:t>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Airway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resistance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>
                <a:latin typeface="Arial" pitchFamily="34" charset="0"/>
                <a:cs typeface="Arial" pitchFamily="34" charset="0"/>
                <a:sym typeface="Wingdings"/>
              </a:rPr>
              <a:t>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Elastic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recoil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Need for </a:t>
            </a:r>
            <a:r>
              <a:rPr lang="en-US" sz="3600" dirty="0" smtClean="0">
                <a:latin typeface="Arial" pitchFamily="34" charset="0"/>
                <a:cs typeface="Arial" pitchFamily="34" charset="0"/>
                <a:sym typeface="Wingdings"/>
              </a:rPr>
              <a:t>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ventilation</a:t>
            </a:r>
          </a:p>
          <a:p>
            <a:endParaRPr lang="en-IN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Guyton &amp;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Hall.Text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book of Medical Physiology</a:t>
            </a:r>
          </a:p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Ganong’s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Review of Medical Physiology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Berne &amp; Levy Physiology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eded.usd.edu</a:t>
            </a:r>
          </a:p>
          <a:p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Question:1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N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 alveolar size decreases </a:t>
            </a:r>
            <a:r>
              <a:rPr lang="en-NZ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transmural</a:t>
            </a:r>
            <a:r>
              <a:rPr lang="en-N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pressure:</a:t>
            </a:r>
            <a:endParaRPr lang="en-IN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NZ" dirty="0" smtClean="0">
                <a:latin typeface="Arial" pitchFamily="34" charset="0"/>
                <a:cs typeface="Arial" pitchFamily="34" charset="0"/>
              </a:rPr>
              <a:t>A. Decreases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NZ" dirty="0" smtClean="0">
                <a:latin typeface="Arial" pitchFamily="34" charset="0"/>
                <a:cs typeface="Arial" pitchFamily="34" charset="0"/>
              </a:rPr>
              <a:t>B. Increases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NZ" dirty="0" smtClean="0">
                <a:latin typeface="Arial" pitchFamily="34" charset="0"/>
                <a:cs typeface="Arial" pitchFamily="34" charset="0"/>
              </a:rPr>
              <a:t>C. May go up or down depending on the presence of or absence of surfactant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NZ" dirty="0" smtClean="0">
                <a:latin typeface="Arial" pitchFamily="34" charset="0"/>
                <a:cs typeface="Arial" pitchFamily="34" charset="0"/>
              </a:rPr>
              <a:t>D. Is static due to radial traction from surrounding connective tissue and alveoli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en-NZ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Question:2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Which of the following increases during </a:t>
            </a: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strenuous breathing: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A. Compliance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B. Airway Resistance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C. Tissue Resistance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D. Surface Tension</a:t>
            </a:r>
            <a:endParaRPr lang="en-IN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Question:3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Pulmonary vascular resistance:</a:t>
            </a:r>
            <a:endParaRPr lang="en-IN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A. is greater in the lung during maximal inspiration rather than expiration</a:t>
            </a:r>
            <a:endParaRPr lang="en-IN" sz="36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B. is about 1/10 that of systemic circulation</a:t>
            </a:r>
            <a:endParaRPr lang="en-IN" sz="36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C. will decrease in poorly ventilated areas</a:t>
            </a:r>
            <a:endParaRPr lang="en-IN" sz="36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D. is not affected by sympathetic nervous system</a:t>
            </a:r>
            <a:endParaRPr lang="en-IN" sz="3600" dirty="0" smtClean="0">
              <a:latin typeface="Arial" pitchFamily="34" charset="0"/>
              <a:cs typeface="Arial" pitchFamily="34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Question:4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Alveolar surfactant acts to </a:t>
            </a:r>
            <a:r>
              <a:rPr lang="en-IN" sz="3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</a:t>
            </a: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pulmonary:</a:t>
            </a:r>
          </a:p>
          <a:p>
            <a:pPr>
              <a:buNone/>
            </a:pPr>
            <a:r>
              <a:rPr lang="en-IN" sz="3600" dirty="0" smtClean="0">
                <a:latin typeface="Arial" pitchFamily="34" charset="0"/>
                <a:cs typeface="Arial" pitchFamily="34" charset="0"/>
              </a:rPr>
              <a:t>A. Surface tension</a:t>
            </a:r>
          </a:p>
          <a:p>
            <a:pPr>
              <a:buNone/>
            </a:pPr>
            <a:r>
              <a:rPr lang="en-IN" sz="3600" dirty="0" smtClean="0">
                <a:latin typeface="Arial" pitchFamily="34" charset="0"/>
                <a:cs typeface="Arial" pitchFamily="34" charset="0"/>
              </a:rPr>
              <a:t>B. Surface area</a:t>
            </a:r>
          </a:p>
          <a:p>
            <a:pPr>
              <a:buNone/>
            </a:pPr>
            <a:r>
              <a:rPr lang="en-IN" sz="3600" dirty="0" smtClean="0">
                <a:latin typeface="Arial" pitchFamily="34" charset="0"/>
                <a:cs typeface="Arial" pitchFamily="34" charset="0"/>
              </a:rPr>
              <a:t>C. Compliance</a:t>
            </a:r>
          </a:p>
          <a:p>
            <a:pPr>
              <a:buNone/>
            </a:pPr>
            <a:r>
              <a:rPr lang="en-IN" sz="3600" dirty="0" smtClean="0">
                <a:latin typeface="Arial" pitchFamily="34" charset="0"/>
                <a:cs typeface="Arial" pitchFamily="34" charset="0"/>
              </a:rPr>
              <a:t>D. Airway resistance</a:t>
            </a:r>
            <a:br>
              <a:rPr lang="en-IN" sz="3600" dirty="0" smtClean="0">
                <a:latin typeface="Arial" pitchFamily="34" charset="0"/>
                <a:cs typeface="Arial" pitchFamily="34" charset="0"/>
              </a:rPr>
            </a:br>
            <a:endParaRPr lang="en-IN" sz="3600" dirty="0" smtClean="0">
              <a:latin typeface="Arial" pitchFamily="34" charset="0"/>
              <a:cs typeface="Arial" pitchFamily="34" charset="0"/>
            </a:endParaRP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Factors contributing to stability of alveoli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Surfactant-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Secretion,Composition,Function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Work of breathing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Applied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Question:5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will happen if the lungs loose their elasticity?</a:t>
            </a:r>
          </a:p>
          <a:p>
            <a:pPr marL="514350" indent="-514350">
              <a:buAutoNum type="alphaUcPeriod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Chest wall expands and become barrel shaped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B. Lungs Collapse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C. FRC Decreases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D. Vital Capacity Increases</a:t>
            </a:r>
            <a:endParaRPr lang="en-IN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Answers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2-</a:t>
            </a:r>
            <a:r>
              <a:rPr lang="en-IN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3-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4-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5-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2.gstatic.com/images?q=tbn:ANd9GcR5_Kuh8EjJup0J0XG4Q4QL0CN4Sz49nBIKY5fLulWo5tdfN4fE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85794"/>
            <a:ext cx="550072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Stability of Lungs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/>
          </a:bodyPr>
          <a:lstStyle/>
          <a:p>
            <a:pPr marL="90488" indent="-90488">
              <a:lnSpc>
                <a:spcPct val="90000"/>
              </a:lnSpc>
              <a:buFontTx/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Two forces hold the thoracic wall and the lungs in close opposition:</a:t>
            </a:r>
          </a:p>
          <a:p>
            <a:pPr marL="90488" indent="-90488">
              <a:lnSpc>
                <a:spcPct val="90000"/>
              </a:lnSpc>
              <a:buFontTx/>
              <a:buNone/>
            </a:pP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pPr marL="1054100" lvl="1" indent="-514350">
              <a:lnSpc>
                <a:spcPct val="90000"/>
              </a:lnSpc>
              <a:buAutoNum type="arabicPeriod"/>
            </a:pPr>
            <a:r>
              <a:rPr lang="en-GB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Intrapleural</a:t>
            </a:r>
            <a:r>
              <a:rPr lang="en-GB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fluid cohesiveness: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054100" lvl="1" indent="-514350">
              <a:lnSpc>
                <a:spcPct val="90000"/>
              </a:lnSpc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-Water molecules in the </a:t>
            </a: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intrapleural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fluid are attracted to each other </a:t>
            </a:r>
          </a:p>
          <a:p>
            <a:pPr marL="996950" lvl="1" indent="-457200">
              <a:lnSpc>
                <a:spcPct val="90000"/>
              </a:lnSpc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 -Pleural membranes tend to stick together.</a:t>
            </a:r>
          </a:p>
          <a:p>
            <a:pPr marL="539750" lvl="1" indent="0">
              <a:lnSpc>
                <a:spcPct val="90000"/>
              </a:lnSpc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marL="1054100" lvl="1" indent="-514350">
              <a:lnSpc>
                <a:spcPct val="90000"/>
              </a:lnSpc>
              <a:buFontTx/>
              <a:buAutoNum type="arabicPeriod" startAt="2"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marL="539750" lvl="1" indent="0">
              <a:lnSpc>
                <a:spcPct val="90000"/>
              </a:lnSpc>
              <a:buFontTx/>
              <a:buNone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Contd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IN" sz="3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54100" lvl="1" indent="-514350">
              <a:lnSpc>
                <a:spcPct val="90000"/>
              </a:lnSpc>
              <a:buFontTx/>
              <a:buAutoNum type="arabicPeriod" startAt="2"/>
            </a:pPr>
            <a:r>
              <a:rPr lang="en-GB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 </a:t>
            </a:r>
            <a:r>
              <a:rPr lang="en-GB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intrapleural</a:t>
            </a:r>
            <a:r>
              <a:rPr lang="en-GB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pressure: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054100" lvl="1" indent="-514350">
              <a:lnSpc>
                <a:spcPct val="90000"/>
              </a:lnSpc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  -</a:t>
            </a: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Transmural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pressure gradient</a:t>
            </a:r>
          </a:p>
          <a:p>
            <a:pPr marL="539750" lvl="1" indent="0">
              <a:lnSpc>
                <a:spcPct val="90000"/>
              </a:lnSpc>
              <a:buFontTx/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  -Lungs are forced to expand</a:t>
            </a:r>
          </a:p>
          <a:p>
            <a:pPr marL="539750" lvl="1" indent="0">
              <a:lnSpc>
                <a:spcPct val="90000"/>
              </a:lnSpc>
              <a:buFontTx/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    outwards</a:t>
            </a:r>
          </a:p>
          <a:p>
            <a:pPr marL="539750" lvl="1" indent="0">
              <a:lnSpc>
                <a:spcPct val="90000"/>
              </a:lnSpc>
              <a:buFontTx/>
              <a:buNone/>
            </a:pPr>
            <a:r>
              <a:rPr lang="en-GB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Factors that stabilize alveoli</a:t>
            </a:r>
          </a:p>
          <a:p>
            <a:pPr marL="539750" lvl="1" indent="0">
              <a:lnSpc>
                <a:spcPct val="90000"/>
              </a:lnSpc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Pulmonary surfactant</a:t>
            </a:r>
          </a:p>
          <a:p>
            <a:pPr marL="539750" lvl="1" indent="0">
              <a:lnSpc>
                <a:spcPct val="90000"/>
              </a:lnSpc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Mechanical interdependence</a:t>
            </a:r>
            <a:endParaRPr lang="en-IN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Mechanical/Alveolar Interdependence</a:t>
            </a:r>
            <a:br>
              <a:rPr lang="en-GB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GB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keeps the alveoli open </a:t>
            </a: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If an alveolus start to collapse </a:t>
            </a:r>
          </a:p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 Surrounding alveoli are stretched and then recoil </a:t>
            </a:r>
          </a:p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Exert expanding forces in the collapsing alveolus to open it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Factors Affecting Pulmonary Ventilation</a:t>
            </a:r>
            <a:br>
              <a:rPr lang="en-IN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IN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IN" sz="3600" dirty="0" smtClean="0">
                <a:latin typeface="Arial" pitchFamily="34" charset="0"/>
                <a:cs typeface="Arial" pitchFamily="34" charset="0"/>
              </a:rPr>
              <a:t>Lung compliance</a:t>
            </a:r>
          </a:p>
          <a:p>
            <a:r>
              <a:rPr lang="en-IN" sz="3600" dirty="0" smtClean="0">
                <a:latin typeface="Arial" pitchFamily="34" charset="0"/>
                <a:cs typeface="Arial" pitchFamily="34" charset="0"/>
              </a:rPr>
              <a:t>Airway resistance</a:t>
            </a:r>
          </a:p>
          <a:p>
            <a:r>
              <a:rPr lang="en-IN" sz="3600" dirty="0" smtClean="0">
                <a:latin typeface="Arial" pitchFamily="34" charset="0"/>
                <a:cs typeface="Arial" pitchFamily="34" charset="0"/>
              </a:rPr>
              <a:t>Surface tension</a:t>
            </a:r>
            <a:endParaRPr lang="en-IN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Lung Compliance</a:t>
            </a:r>
            <a:endParaRPr lang="en-IN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00066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Extent to which the lungs expand for each unit increase in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transpulmonary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pressure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Total compliance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of both lungs together in normal adult: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 ml of air per cm of water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transpulmonary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pressure</a:t>
            </a:r>
            <a:endParaRPr lang="en-IN" sz="3600" dirty="0" smtClean="0">
              <a:latin typeface="Arial" pitchFamily="34" charset="0"/>
              <a:cs typeface="Arial" pitchFamily="34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Contd</a:t>
            </a:r>
            <a:r>
              <a:rPr lang="en-US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IN" sz="4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GB" sz="3600" dirty="0" smtClean="0">
                <a:latin typeface="Arial" pitchFamily="34" charset="0"/>
                <a:cs typeface="Arial" pitchFamily="34" charset="0"/>
              </a:rPr>
              <a:t>Tissue </a:t>
            </a:r>
            <a:r>
              <a:rPr lang="en-GB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elastic forces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= represent 1/3 of total lung elasticity</a:t>
            </a:r>
          </a:p>
          <a:p>
            <a:pPr marL="609600" indent="-609600"/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GB" sz="3600" dirty="0" smtClean="0">
                <a:latin typeface="Arial" pitchFamily="34" charset="0"/>
                <a:cs typeface="Arial" pitchFamily="34" charset="0"/>
              </a:rPr>
              <a:t>Fluid air </a:t>
            </a:r>
            <a:r>
              <a:rPr lang="en-GB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surface tension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elastic forces in alveoli = 2/3 of total lung elasticity.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744</Words>
  <Application>Microsoft Office PowerPoint</Application>
  <PresentationFormat>On-screen Show (4:3)</PresentationFormat>
  <Paragraphs>183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Respiratory System</vt:lpstr>
      <vt:lpstr>LECTURE :4</vt:lpstr>
      <vt:lpstr>Learning Objectives</vt:lpstr>
      <vt:lpstr>Stability of Lungs</vt:lpstr>
      <vt:lpstr>Contd…</vt:lpstr>
      <vt:lpstr>   Mechanical/Alveolar Interdependence   keeps the alveoli open  </vt:lpstr>
      <vt:lpstr> Factors Affecting Pulmonary Ventilation </vt:lpstr>
      <vt:lpstr>Lung Compliance</vt:lpstr>
      <vt:lpstr>Contd…</vt:lpstr>
      <vt:lpstr>Compliance diagram</vt:lpstr>
      <vt:lpstr>Contd…</vt:lpstr>
      <vt:lpstr> Transpleural pressures required to expand normal lung = 3x pressure to expand saline filled lung. </vt:lpstr>
      <vt:lpstr> Airway Resistance </vt:lpstr>
      <vt:lpstr>Slide 14</vt:lpstr>
      <vt:lpstr>Contd…</vt:lpstr>
      <vt:lpstr>Sympathetic stimulation</vt:lpstr>
      <vt:lpstr> Surface Tension </vt:lpstr>
      <vt:lpstr> Surfactant Reduces the Alveolar Surface Tension  </vt:lpstr>
      <vt:lpstr>Surfactant</vt:lpstr>
      <vt:lpstr> Protein Components</vt:lpstr>
      <vt:lpstr>Formation and secretion of Surfactant</vt:lpstr>
      <vt:lpstr> RDS(Respiratory Distress Syndrome) </vt:lpstr>
      <vt:lpstr>Work of Breathing</vt:lpstr>
      <vt:lpstr>  Increased Work of breathing   </vt:lpstr>
      <vt:lpstr>References</vt:lpstr>
      <vt:lpstr>Question:1</vt:lpstr>
      <vt:lpstr>Question:2</vt:lpstr>
      <vt:lpstr>Question:3</vt:lpstr>
      <vt:lpstr>Question:4</vt:lpstr>
      <vt:lpstr>Question:5</vt:lpstr>
      <vt:lpstr>Answers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Shivam</dc:creator>
  <cp:lastModifiedBy>VIVEKK36</cp:lastModifiedBy>
  <cp:revision>176</cp:revision>
  <dcterms:created xsi:type="dcterms:W3CDTF">2014-10-15T04:08:08Z</dcterms:created>
  <dcterms:modified xsi:type="dcterms:W3CDTF">2014-10-18T10:57:58Z</dcterms:modified>
</cp:coreProperties>
</file>